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4"/>
  </p:notesMasterIdLst>
  <p:handoutMasterIdLst>
    <p:handoutMasterId r:id="rId15"/>
  </p:handoutMasterIdLst>
  <p:sldIdLst>
    <p:sldId id="256" r:id="rId3"/>
    <p:sldId id="291" r:id="rId4"/>
    <p:sldId id="281" r:id="rId5"/>
    <p:sldId id="288" r:id="rId6"/>
    <p:sldId id="257" r:id="rId7"/>
    <p:sldId id="269" r:id="rId8"/>
    <p:sldId id="271" r:id="rId9"/>
    <p:sldId id="287" r:id="rId10"/>
    <p:sldId id="289" r:id="rId11"/>
    <p:sldId id="290" r:id="rId12"/>
    <p:sldId id="28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274" autoAdjust="0"/>
  </p:normalViewPr>
  <p:slideViewPr>
    <p:cSldViewPr snapToGrid="0">
      <p:cViewPr varScale="1">
        <p:scale>
          <a:sx n="49" d="100"/>
          <a:sy n="49" d="100"/>
        </p:scale>
        <p:origin x="66" y="240"/>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9/23/2020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9/23/2020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a:t>Click to edit Master title style</a:t>
            </a:r>
            <a:endParaRPr/>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9/23/2020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9/23/2020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9/23/2020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583DDF-CA54-461A-A486-592D2374C532}" type="datetimeFigureOut">
              <a:rPr lang="en-US"/>
              <a:t>9/23/2020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1">
              <a:rPr lang="en-US" smtClean="0"/>
              <a:t>9/23/2020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1">
              <a:rPr lang="en-US" smtClean="0"/>
              <a:t>9/23/2020</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9/23/2020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9/23/2020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9/23/2020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9/23/2020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prstTxWarp prst="textNoShape">
              <a:avLst/>
            </a:prstTxWarp>
          </a:bodyPr>
          <a:lstStyle/>
          <a:p>
            <a:endParaRPr/>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9/23/2020</a:t>
            </a:fld>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800" cap="none" baseline="0">
                <a:solidFill>
                  <a:schemeClr val="tx1"/>
                </a:solidFill>
              </a:defRPr>
            </a:lvl1pPr>
          </a:lstStyle>
          <a:p>
            <a:endParaRPr/>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www.je.nbed.nb.c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http://us.123rf.com/450wm/inhabitant/inhabitant1011/inhabitant101100011/8345555-3d-illustration-of-motley-playground-on-white-background.jpg?ver=6"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www.123rf.com/photo_8345555_3d-illustration-of-motley-playground-on-white-background.html" TargetMode="Externa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Welcome to Meet the Teacher Night!</a:t>
            </a:r>
          </a:p>
        </p:txBody>
      </p:sp>
      <p:sp>
        <p:nvSpPr>
          <p:cNvPr id="5" name="Subtitle 4"/>
          <p:cNvSpPr>
            <a:spLocks noGrp="1"/>
          </p:cNvSpPr>
          <p:nvPr>
            <p:ph type="subTitle" idx="1"/>
          </p:nvPr>
        </p:nvSpPr>
        <p:spPr>
          <a:xfrm>
            <a:off x="3903329" y="2476917"/>
            <a:ext cx="6916336" cy="1386745"/>
          </a:xfrm>
        </p:spPr>
        <p:txBody>
          <a:bodyPr/>
          <a:lstStyle/>
          <a:p>
            <a:r>
              <a:rPr lang="en-US" b="1"/>
              <a:t>2020-2021</a:t>
            </a:r>
            <a:endParaRPr lang="en-US" b="1" dirty="0"/>
          </a:p>
        </p:txBody>
      </p:sp>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35C9-8ADE-4395-BB64-C94062069F14}"/>
              </a:ext>
            </a:extLst>
          </p:cNvPr>
          <p:cNvSpPr>
            <a:spLocks noGrp="1"/>
          </p:cNvSpPr>
          <p:nvPr>
            <p:ph type="title"/>
          </p:nvPr>
        </p:nvSpPr>
        <p:spPr/>
        <p:txBody>
          <a:bodyPr/>
          <a:lstStyle/>
          <a:p>
            <a:r>
              <a:rPr lang="en-US" dirty="0"/>
              <a:t>A few important notes</a:t>
            </a:r>
          </a:p>
        </p:txBody>
      </p:sp>
      <p:sp>
        <p:nvSpPr>
          <p:cNvPr id="3" name="Content Placeholder 2">
            <a:extLst>
              <a:ext uri="{FF2B5EF4-FFF2-40B4-BE49-F238E27FC236}">
                <a16:creationId xmlns:a16="http://schemas.microsoft.com/office/drawing/2014/main" id="{3E757E5E-795E-4636-8547-7304947FD3C0}"/>
              </a:ext>
            </a:extLst>
          </p:cNvPr>
          <p:cNvSpPr>
            <a:spLocks noGrp="1"/>
          </p:cNvSpPr>
          <p:nvPr>
            <p:ph idx="1"/>
          </p:nvPr>
        </p:nvSpPr>
        <p:spPr>
          <a:xfrm>
            <a:off x="1528572" y="1485900"/>
            <a:ext cx="9134856" cy="4691616"/>
          </a:xfrm>
        </p:spPr>
        <p:txBody>
          <a:bodyPr>
            <a:normAutofit fontScale="92500" lnSpcReduction="10000"/>
          </a:bodyPr>
          <a:lstStyle/>
          <a:p>
            <a:r>
              <a:rPr lang="en-US" dirty="0"/>
              <a:t>No visitors allowed in the building for the month of September.  Parents wishing to see the teacher will need to make an appointment before visiting by calling the office or directly to your child’s teacher.</a:t>
            </a:r>
          </a:p>
          <a:p>
            <a:r>
              <a:rPr lang="en-US" dirty="0"/>
              <a:t>When you do come to the school please remain in your vehicle and call the school at 547-7440, we will then bring your child out.</a:t>
            </a:r>
          </a:p>
          <a:p>
            <a:r>
              <a:rPr lang="en-US" dirty="0"/>
              <a:t>All protocols we follow are suggestions made by the Public Health department.</a:t>
            </a:r>
          </a:p>
          <a:p>
            <a:r>
              <a:rPr lang="en-US" dirty="0"/>
              <a:t>We have no hot lunch cafeteria service this year but we do have microwaves for the students use.  </a:t>
            </a:r>
          </a:p>
          <a:p>
            <a:r>
              <a:rPr lang="en-US" dirty="0"/>
              <a:t>In lieu of a face to face Parent School Support Committee election there will be a sheet going home for you to indicate your interest.  Submit your name and Mrs. Lee will call you.  The more the merrier!</a:t>
            </a:r>
          </a:p>
          <a:p>
            <a:r>
              <a:rPr lang="en-US" dirty="0"/>
              <a:t>We have an active Home and School Committee and all are most welcome to join.  It’s free and the kids and teachers will love you!  More info to come!</a:t>
            </a:r>
          </a:p>
          <a:p>
            <a:endParaRPr lang="en-US" dirty="0"/>
          </a:p>
        </p:txBody>
      </p:sp>
    </p:spTree>
    <p:extLst>
      <p:ext uri="{BB962C8B-B14F-4D97-AF65-F5344CB8AC3E}">
        <p14:creationId xmlns:p14="http://schemas.microsoft.com/office/powerpoint/2010/main" val="136366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Have a</a:t>
            </a:r>
            <a:br>
              <a:rPr lang="en-US" dirty="0"/>
            </a:br>
            <a:r>
              <a:rPr lang="en-US" dirty="0"/>
              <a:t>Great Year!</a:t>
            </a:r>
          </a:p>
        </p:txBody>
      </p:sp>
    </p:spTree>
    <p:extLst>
      <p:ext uri="{BB962C8B-B14F-4D97-AF65-F5344CB8AC3E}">
        <p14:creationId xmlns:p14="http://schemas.microsoft.com/office/powerpoint/2010/main" val="37999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CAB4-E436-419F-80C7-DC6D52EFE48E}"/>
              </a:ext>
            </a:extLst>
          </p:cNvPr>
          <p:cNvSpPr>
            <a:spLocks noGrp="1"/>
          </p:cNvSpPr>
          <p:nvPr>
            <p:ph type="title"/>
          </p:nvPr>
        </p:nvSpPr>
        <p:spPr/>
        <p:txBody>
          <a:bodyPr/>
          <a:lstStyle/>
          <a:p>
            <a:r>
              <a:rPr lang="en-US" dirty="0"/>
              <a:t>Welcome to our “Open House!”</a:t>
            </a:r>
          </a:p>
        </p:txBody>
      </p:sp>
      <p:pic>
        <p:nvPicPr>
          <p:cNvPr id="4" name="Open House video">
            <a:hlinkClick r:id="" action="ppaction://media"/>
            <a:extLst>
              <a:ext uri="{FF2B5EF4-FFF2-40B4-BE49-F238E27FC236}">
                <a16:creationId xmlns:a16="http://schemas.microsoft.com/office/drawing/2014/main" id="{C1C29C90-76A0-4768-811A-366B567042E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1485901"/>
            <a:ext cx="8359302" cy="4698740"/>
          </a:xfrm>
        </p:spPr>
      </p:pic>
    </p:spTree>
    <p:extLst>
      <p:ext uri="{BB962C8B-B14F-4D97-AF65-F5344CB8AC3E}">
        <p14:creationId xmlns:p14="http://schemas.microsoft.com/office/powerpoint/2010/main" val="252074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Schedule</a:t>
            </a:r>
          </a:p>
        </p:txBody>
      </p:sp>
      <p:graphicFrame>
        <p:nvGraphicFramePr>
          <p:cNvPr id="5" name="Content Placeholder 4" descr="Sample table with 2 columns, 11 rows" title="Table"/>
          <p:cNvGraphicFramePr>
            <a:graphicFrameLocks noGrp="1"/>
          </p:cNvGraphicFramePr>
          <p:nvPr>
            <p:ph idx="1"/>
            <p:extLst>
              <p:ext uri="{D42A27DB-BD31-4B8C-83A1-F6EECF244321}">
                <p14:modId xmlns:p14="http://schemas.microsoft.com/office/powerpoint/2010/main" val="4023279295"/>
              </p:ext>
            </p:extLst>
          </p:nvPr>
        </p:nvGraphicFramePr>
        <p:xfrm>
          <a:off x="4479925" y="457200"/>
          <a:ext cx="6675438" cy="5774274"/>
        </p:xfrm>
        <a:graphic>
          <a:graphicData uri="http://schemas.openxmlformats.org/drawingml/2006/table">
            <a:tbl>
              <a:tblPr bandRow="1">
                <a:tableStyleId>{16D9F66E-5EB9-4882-86FB-DCBF35E3C3E4}</a:tableStyleId>
              </a:tblPr>
              <a:tblGrid>
                <a:gridCol w="2073275">
                  <a:extLst>
                    <a:ext uri="{9D8B030D-6E8A-4147-A177-3AD203B41FA5}">
                      <a16:colId xmlns:a16="http://schemas.microsoft.com/office/drawing/2014/main" val="20000"/>
                    </a:ext>
                  </a:extLst>
                </a:gridCol>
                <a:gridCol w="4602163">
                  <a:extLst>
                    <a:ext uri="{9D8B030D-6E8A-4147-A177-3AD203B41FA5}">
                      <a16:colId xmlns:a16="http://schemas.microsoft.com/office/drawing/2014/main" val="20001"/>
                    </a:ext>
                  </a:extLst>
                </a:gridCol>
              </a:tblGrid>
              <a:tr h="524934">
                <a:tc>
                  <a:txBody>
                    <a:bodyPr/>
                    <a:lstStyle/>
                    <a:p>
                      <a:pPr marL="0" marR="0" algn="l" defTabSz="914400" rtl="0" eaLnBrk="1" latinLnBrk="0" hangingPunct="1">
                        <a:lnSpc>
                          <a:spcPct val="115000"/>
                        </a:lnSpc>
                        <a:spcBef>
                          <a:spcPts val="0"/>
                        </a:spcBef>
                        <a:spcAft>
                          <a:spcPts val="0"/>
                        </a:spcAft>
                      </a:pPr>
                      <a:r>
                        <a:rPr lang="en-US" sz="1600" kern="1200" dirty="0">
                          <a:effectLst/>
                        </a:rPr>
                        <a:t>8:05 - 8:20</a:t>
                      </a:r>
                      <a:endParaRPr lang="en-US" sz="1600" b="1" kern="1200" dirty="0">
                        <a:solidFill>
                          <a:schemeClr val="tx1">
                            <a:lumMod val="85000"/>
                            <a:lumOff val="15000"/>
                          </a:schemeClr>
                        </a:solidFill>
                        <a:effectLst/>
                        <a:latin typeface="+mn-lt"/>
                        <a:ea typeface="+mn-ea"/>
                        <a:cs typeface="+mn-cs"/>
                      </a:endParaRPr>
                    </a:p>
                  </a:txBody>
                  <a:tcPr marL="182880" marR="57150" marT="57150" marB="57150" anchor="ctr"/>
                </a:tc>
                <a:tc>
                  <a:txBody>
                    <a:bodyPr/>
                    <a:lstStyle/>
                    <a:p>
                      <a:pPr marL="0" marR="0" algn="l">
                        <a:lnSpc>
                          <a:spcPct val="115000"/>
                        </a:lnSpc>
                        <a:spcBef>
                          <a:spcPts val="0"/>
                        </a:spcBef>
                        <a:spcAft>
                          <a:spcPts val="0"/>
                        </a:spcAft>
                      </a:pPr>
                      <a:r>
                        <a:rPr lang="en-US" sz="1600" dirty="0">
                          <a:effectLst/>
                        </a:rPr>
                        <a:t>School starts, Attendance</a:t>
                      </a:r>
                      <a:endParaRPr lang="en-US" sz="1600" b="0" dirty="0">
                        <a:solidFill>
                          <a:schemeClr val="tx1">
                            <a:lumMod val="85000"/>
                            <a:lumOff val="15000"/>
                          </a:schemeClr>
                        </a:solidFill>
                        <a:effectLst/>
                        <a:latin typeface="Calibri"/>
                        <a:ea typeface="Times New Roman"/>
                        <a:cs typeface="Times New Roman"/>
                      </a:endParaRPr>
                    </a:p>
                  </a:txBody>
                  <a:tcPr marL="182880" marR="57150" marT="57150" marB="57150" anchor="ctr"/>
                </a:tc>
                <a:extLst>
                  <a:ext uri="{0D108BD9-81ED-4DB2-BD59-A6C34878D82A}">
                    <a16:rowId xmlns:a16="http://schemas.microsoft.com/office/drawing/2014/main" val="10000"/>
                  </a:ext>
                </a:extLst>
              </a:tr>
              <a:tr h="524934">
                <a:tc>
                  <a:txBody>
                    <a:bodyPr/>
                    <a:lstStyle/>
                    <a:p>
                      <a:pPr marL="0" marR="0" algn="l">
                        <a:lnSpc>
                          <a:spcPct val="115000"/>
                        </a:lnSpc>
                        <a:spcBef>
                          <a:spcPts val="0"/>
                        </a:spcBef>
                        <a:spcAft>
                          <a:spcPts val="0"/>
                        </a:spcAft>
                      </a:pPr>
                      <a:r>
                        <a:rPr lang="en-US" sz="1600" dirty="0">
                          <a:effectLst/>
                        </a:rPr>
                        <a:t>8:20 - 9:50</a:t>
                      </a:r>
                      <a:endParaRPr lang="en-US" sz="1600" b="1" dirty="0">
                        <a:solidFill>
                          <a:schemeClr val="tx1">
                            <a:lumMod val="85000"/>
                            <a:lumOff val="15000"/>
                          </a:schemeClr>
                        </a:solidFill>
                        <a:effectLst/>
                        <a:latin typeface="Calibri"/>
                        <a:ea typeface="Times New Roman"/>
                        <a:cs typeface="Times New Roman"/>
                      </a:endParaRPr>
                    </a:p>
                  </a:txBody>
                  <a:tcPr marL="182880" marR="57150" marT="57150" marB="57150" anchor="ctr"/>
                </a:tc>
                <a:tc>
                  <a:txBody>
                    <a:bodyPr/>
                    <a:lstStyle/>
                    <a:p>
                      <a:pPr marL="0" marR="0" algn="l">
                        <a:lnSpc>
                          <a:spcPct val="115000"/>
                        </a:lnSpc>
                        <a:spcBef>
                          <a:spcPts val="0"/>
                        </a:spcBef>
                        <a:spcAft>
                          <a:spcPts val="0"/>
                        </a:spcAft>
                      </a:pPr>
                      <a:r>
                        <a:rPr lang="en-US" sz="1600" dirty="0">
                          <a:effectLst/>
                        </a:rPr>
                        <a:t>Period 1</a:t>
                      </a:r>
                      <a:endParaRPr lang="en-US" sz="1600" b="0" dirty="0">
                        <a:solidFill>
                          <a:schemeClr val="tx1">
                            <a:lumMod val="85000"/>
                            <a:lumOff val="15000"/>
                          </a:schemeClr>
                        </a:solidFill>
                        <a:effectLst/>
                        <a:latin typeface="Calibri"/>
                        <a:ea typeface="Times New Roman"/>
                        <a:cs typeface="Times New Roman"/>
                      </a:endParaRPr>
                    </a:p>
                  </a:txBody>
                  <a:tcPr marL="182880" marR="57150" marT="57150" marB="57150" anchor="ctr"/>
                </a:tc>
                <a:extLst>
                  <a:ext uri="{0D108BD9-81ED-4DB2-BD59-A6C34878D82A}">
                    <a16:rowId xmlns:a16="http://schemas.microsoft.com/office/drawing/2014/main" val="10001"/>
                  </a:ext>
                </a:extLst>
              </a:tr>
              <a:tr h="524934">
                <a:tc>
                  <a:txBody>
                    <a:bodyPr/>
                    <a:lstStyle/>
                    <a:p>
                      <a:pPr marL="0" marR="0" algn="l">
                        <a:lnSpc>
                          <a:spcPct val="115000"/>
                        </a:lnSpc>
                        <a:spcBef>
                          <a:spcPts val="0"/>
                        </a:spcBef>
                        <a:spcAft>
                          <a:spcPts val="0"/>
                        </a:spcAft>
                      </a:pPr>
                      <a:r>
                        <a:rPr lang="en-US" sz="1600" dirty="0">
                          <a:effectLst/>
                        </a:rPr>
                        <a:t>9:50 - 10:05</a:t>
                      </a:r>
                      <a:endParaRPr lang="en-US" sz="1600" b="1" dirty="0">
                        <a:solidFill>
                          <a:schemeClr val="tx1">
                            <a:lumMod val="85000"/>
                            <a:lumOff val="15000"/>
                          </a:schemeClr>
                        </a:solidFill>
                        <a:effectLst/>
                        <a:latin typeface="Calibri"/>
                        <a:ea typeface="Times New Roman"/>
                        <a:cs typeface="Times New Roman"/>
                      </a:endParaRPr>
                    </a:p>
                  </a:txBody>
                  <a:tcPr marL="182880" marR="57150" marT="57150" marB="57150" anchor="ctr"/>
                </a:tc>
                <a:tc>
                  <a:txBody>
                    <a:bodyPr/>
                    <a:lstStyle/>
                    <a:p>
                      <a:pPr marL="0" marR="0" algn="l">
                        <a:lnSpc>
                          <a:spcPct val="115000"/>
                        </a:lnSpc>
                        <a:spcBef>
                          <a:spcPts val="0"/>
                        </a:spcBef>
                        <a:spcAft>
                          <a:spcPts val="1000"/>
                        </a:spcAft>
                      </a:pPr>
                      <a:r>
                        <a:rPr lang="en-US" sz="1600" dirty="0">
                          <a:effectLst/>
                        </a:rPr>
                        <a:t>Recess</a:t>
                      </a:r>
                      <a:endParaRPr lang="en-US" sz="1600" b="0" dirty="0">
                        <a:solidFill>
                          <a:schemeClr val="tx1">
                            <a:lumMod val="85000"/>
                            <a:lumOff val="15000"/>
                          </a:schemeClr>
                        </a:solidFill>
                        <a:effectLst/>
                        <a:latin typeface="Calibri"/>
                        <a:ea typeface="Times New Roman"/>
                        <a:cs typeface="Times New Roman"/>
                      </a:endParaRPr>
                    </a:p>
                  </a:txBody>
                  <a:tcPr marL="182880" marR="57150" marT="57150" marB="57150" anchor="ctr"/>
                </a:tc>
                <a:extLst>
                  <a:ext uri="{0D108BD9-81ED-4DB2-BD59-A6C34878D82A}">
                    <a16:rowId xmlns:a16="http://schemas.microsoft.com/office/drawing/2014/main" val="10002"/>
                  </a:ext>
                </a:extLst>
              </a:tr>
              <a:tr h="524934">
                <a:tc>
                  <a:txBody>
                    <a:bodyPr/>
                    <a:lstStyle/>
                    <a:p>
                      <a:pPr marL="0" marR="0" algn="l">
                        <a:lnSpc>
                          <a:spcPct val="115000"/>
                        </a:lnSpc>
                        <a:spcBef>
                          <a:spcPts val="0"/>
                        </a:spcBef>
                        <a:spcAft>
                          <a:spcPts val="0"/>
                        </a:spcAft>
                      </a:pPr>
                      <a:r>
                        <a:rPr lang="en-US" sz="1600" dirty="0">
                          <a:effectLst/>
                        </a:rPr>
                        <a:t>10:05 - 11:35</a:t>
                      </a:r>
                      <a:endParaRPr lang="en-US" sz="1600" b="1" dirty="0">
                        <a:solidFill>
                          <a:schemeClr val="tx1">
                            <a:lumMod val="85000"/>
                            <a:lumOff val="15000"/>
                          </a:schemeClr>
                        </a:solidFill>
                        <a:effectLst/>
                        <a:latin typeface="Calibri"/>
                        <a:ea typeface="Times New Roman"/>
                        <a:cs typeface="Times New Roman"/>
                      </a:endParaRPr>
                    </a:p>
                  </a:txBody>
                  <a:tcPr marL="182880" marR="57150" marT="57150" marB="57150" anchor="ctr"/>
                </a:tc>
                <a:tc>
                  <a:txBody>
                    <a:bodyPr/>
                    <a:lstStyle/>
                    <a:p>
                      <a:pPr marL="0" marR="0" algn="l">
                        <a:lnSpc>
                          <a:spcPct val="115000"/>
                        </a:lnSpc>
                        <a:spcBef>
                          <a:spcPts val="0"/>
                        </a:spcBef>
                        <a:spcAft>
                          <a:spcPts val="1000"/>
                        </a:spcAft>
                      </a:pPr>
                      <a:r>
                        <a:rPr lang="en-US" sz="1600" b="0" dirty="0">
                          <a:solidFill>
                            <a:schemeClr val="tx1">
                              <a:lumMod val="85000"/>
                              <a:lumOff val="15000"/>
                            </a:schemeClr>
                          </a:solidFill>
                          <a:effectLst/>
                          <a:latin typeface="Calibri"/>
                          <a:ea typeface="Times New Roman"/>
                          <a:cs typeface="Times New Roman"/>
                        </a:rPr>
                        <a:t>Period 2</a:t>
                      </a:r>
                    </a:p>
                  </a:txBody>
                  <a:tcPr marL="182880" marR="57150" marT="57150" marB="57150" anchor="ctr"/>
                </a:tc>
                <a:extLst>
                  <a:ext uri="{0D108BD9-81ED-4DB2-BD59-A6C34878D82A}">
                    <a16:rowId xmlns:a16="http://schemas.microsoft.com/office/drawing/2014/main" val="10003"/>
                  </a:ext>
                </a:extLst>
              </a:tr>
              <a:tr h="524934">
                <a:tc>
                  <a:txBody>
                    <a:bodyPr/>
                    <a:lstStyle/>
                    <a:p>
                      <a:pPr marL="0" marR="0" algn="l">
                        <a:lnSpc>
                          <a:spcPct val="115000"/>
                        </a:lnSpc>
                        <a:spcBef>
                          <a:spcPts val="0"/>
                        </a:spcBef>
                        <a:spcAft>
                          <a:spcPts val="0"/>
                        </a:spcAft>
                      </a:pPr>
                      <a:r>
                        <a:rPr lang="en-US" sz="1600" dirty="0">
                          <a:effectLst/>
                        </a:rPr>
                        <a:t>11:35 -11:20</a:t>
                      </a:r>
                      <a:endParaRPr lang="en-US" sz="1600" b="1" dirty="0">
                        <a:solidFill>
                          <a:schemeClr val="tx1">
                            <a:lumMod val="85000"/>
                            <a:lumOff val="15000"/>
                          </a:schemeClr>
                        </a:solidFill>
                        <a:effectLst/>
                        <a:latin typeface="Calibri"/>
                        <a:ea typeface="Times New Roman"/>
                        <a:cs typeface="Times New Roman"/>
                      </a:endParaRPr>
                    </a:p>
                  </a:txBody>
                  <a:tcPr marL="182880" marR="57150" marT="57150" marB="57150" anchor="ctr"/>
                </a:tc>
                <a:tc>
                  <a:txBody>
                    <a:bodyPr/>
                    <a:lstStyle/>
                    <a:p>
                      <a:pPr marL="0" marR="0" algn="l">
                        <a:lnSpc>
                          <a:spcPct val="115000"/>
                        </a:lnSpc>
                        <a:spcBef>
                          <a:spcPts val="0"/>
                        </a:spcBef>
                        <a:spcAft>
                          <a:spcPts val="0"/>
                        </a:spcAft>
                      </a:pPr>
                      <a:r>
                        <a:rPr lang="en-US" sz="1600" dirty="0">
                          <a:effectLst/>
                        </a:rPr>
                        <a:t>Lunch and Lunch Recess</a:t>
                      </a:r>
                      <a:endParaRPr lang="en-US" sz="1600" b="0" dirty="0">
                        <a:solidFill>
                          <a:schemeClr val="tx1">
                            <a:lumMod val="85000"/>
                            <a:lumOff val="15000"/>
                          </a:schemeClr>
                        </a:solidFill>
                        <a:effectLst/>
                        <a:latin typeface="Calibri"/>
                        <a:ea typeface="Times New Roman"/>
                        <a:cs typeface="Times New Roman"/>
                      </a:endParaRPr>
                    </a:p>
                  </a:txBody>
                  <a:tcPr marL="182880" marR="57150" marT="57150" marB="57150" anchor="ctr"/>
                </a:tc>
                <a:extLst>
                  <a:ext uri="{0D108BD9-81ED-4DB2-BD59-A6C34878D82A}">
                    <a16:rowId xmlns:a16="http://schemas.microsoft.com/office/drawing/2014/main" val="10004"/>
                  </a:ext>
                </a:extLst>
              </a:tr>
              <a:tr h="524934">
                <a:tc>
                  <a:txBody>
                    <a:bodyPr/>
                    <a:lstStyle/>
                    <a:p>
                      <a:pPr marL="0" marR="0" algn="l">
                        <a:lnSpc>
                          <a:spcPct val="115000"/>
                        </a:lnSpc>
                        <a:spcBef>
                          <a:spcPts val="0"/>
                        </a:spcBef>
                        <a:spcAft>
                          <a:spcPts val="0"/>
                        </a:spcAft>
                      </a:pPr>
                      <a:r>
                        <a:rPr lang="en-US" sz="1600" dirty="0">
                          <a:effectLst/>
                        </a:rPr>
                        <a:t>12:20 – 1:50</a:t>
                      </a:r>
                      <a:endParaRPr lang="en-US" sz="1600" b="1" dirty="0">
                        <a:solidFill>
                          <a:schemeClr val="tx1">
                            <a:lumMod val="85000"/>
                            <a:lumOff val="15000"/>
                          </a:schemeClr>
                        </a:solidFill>
                        <a:effectLst/>
                        <a:latin typeface="Calibri"/>
                        <a:ea typeface="Times New Roman"/>
                        <a:cs typeface="Times New Roman"/>
                      </a:endParaRPr>
                    </a:p>
                  </a:txBody>
                  <a:tcPr marL="182880" marR="57150" marT="57150" marB="57150" anchor="ctr"/>
                </a:tc>
                <a:tc>
                  <a:txBody>
                    <a:bodyPr/>
                    <a:lstStyle/>
                    <a:p>
                      <a:pPr marL="0" marR="0" algn="l">
                        <a:lnSpc>
                          <a:spcPct val="115000"/>
                        </a:lnSpc>
                        <a:spcBef>
                          <a:spcPts val="0"/>
                        </a:spcBef>
                        <a:spcAft>
                          <a:spcPts val="1000"/>
                        </a:spcAft>
                      </a:pPr>
                      <a:r>
                        <a:rPr lang="en-US" sz="1600" b="0" dirty="0">
                          <a:solidFill>
                            <a:schemeClr val="tx1">
                              <a:lumMod val="85000"/>
                              <a:lumOff val="15000"/>
                            </a:schemeClr>
                          </a:solidFill>
                          <a:effectLst/>
                          <a:latin typeface="Calibri"/>
                          <a:ea typeface="Times New Roman"/>
                          <a:cs typeface="Times New Roman"/>
                        </a:rPr>
                        <a:t>Period 3</a:t>
                      </a:r>
                    </a:p>
                  </a:txBody>
                  <a:tcPr marL="182880" marR="57150" marT="57150" marB="57150" anchor="ctr"/>
                </a:tc>
                <a:extLst>
                  <a:ext uri="{0D108BD9-81ED-4DB2-BD59-A6C34878D82A}">
                    <a16:rowId xmlns:a16="http://schemas.microsoft.com/office/drawing/2014/main" val="10005"/>
                  </a:ext>
                </a:extLst>
              </a:tr>
              <a:tr h="524934">
                <a:tc>
                  <a:txBody>
                    <a:bodyPr/>
                    <a:lstStyle/>
                    <a:p>
                      <a:pPr marL="0" marR="0" algn="l">
                        <a:lnSpc>
                          <a:spcPct val="115000"/>
                        </a:lnSpc>
                        <a:spcBef>
                          <a:spcPts val="0"/>
                        </a:spcBef>
                        <a:spcAft>
                          <a:spcPts val="0"/>
                        </a:spcAft>
                      </a:pPr>
                      <a:r>
                        <a:rPr lang="en-US" sz="1600" dirty="0">
                          <a:effectLst/>
                        </a:rPr>
                        <a:t>1:50 </a:t>
                      </a:r>
                      <a:endParaRPr lang="en-US" sz="1600" b="1" dirty="0">
                        <a:solidFill>
                          <a:schemeClr val="tx1">
                            <a:lumMod val="85000"/>
                            <a:lumOff val="15000"/>
                          </a:schemeClr>
                        </a:solidFill>
                        <a:effectLst/>
                        <a:latin typeface="Calibri"/>
                        <a:ea typeface="Times New Roman"/>
                        <a:cs typeface="Times New Roman"/>
                      </a:endParaRPr>
                    </a:p>
                  </a:txBody>
                  <a:tcPr marL="182880" marR="57150" marT="57150" marB="57150" anchor="ctr"/>
                </a:tc>
                <a:tc>
                  <a:txBody>
                    <a:bodyPr/>
                    <a:lstStyle/>
                    <a:p>
                      <a:pPr marL="0" marR="0" algn="l">
                        <a:lnSpc>
                          <a:spcPct val="115000"/>
                        </a:lnSpc>
                        <a:spcBef>
                          <a:spcPts val="0"/>
                        </a:spcBef>
                        <a:spcAft>
                          <a:spcPts val="0"/>
                        </a:spcAft>
                      </a:pPr>
                      <a:r>
                        <a:rPr lang="en-US" sz="1600" dirty="0">
                          <a:effectLst/>
                        </a:rPr>
                        <a:t>K-2</a:t>
                      </a:r>
                      <a:r>
                        <a:rPr lang="en-US" sz="1600" baseline="0" dirty="0">
                          <a:effectLst/>
                        </a:rPr>
                        <a:t> Dismissal</a:t>
                      </a:r>
                      <a:endParaRPr lang="en-US" sz="1600" b="0" dirty="0">
                        <a:solidFill>
                          <a:schemeClr val="tx1">
                            <a:lumMod val="85000"/>
                            <a:lumOff val="15000"/>
                          </a:schemeClr>
                        </a:solidFill>
                        <a:effectLst/>
                        <a:latin typeface="Calibri"/>
                        <a:ea typeface="Times New Roman"/>
                        <a:cs typeface="Times New Roman"/>
                      </a:endParaRPr>
                    </a:p>
                  </a:txBody>
                  <a:tcPr marL="182880" marR="57150" marT="57150" marB="57150" anchor="ctr"/>
                </a:tc>
                <a:extLst>
                  <a:ext uri="{0D108BD9-81ED-4DB2-BD59-A6C34878D82A}">
                    <a16:rowId xmlns:a16="http://schemas.microsoft.com/office/drawing/2014/main" val="10006"/>
                  </a:ext>
                </a:extLst>
              </a:tr>
              <a:tr h="524934">
                <a:tc>
                  <a:txBody>
                    <a:bodyPr/>
                    <a:lstStyle/>
                    <a:p>
                      <a:pPr marL="0" marR="0" algn="l">
                        <a:lnSpc>
                          <a:spcPct val="115000"/>
                        </a:lnSpc>
                        <a:spcBef>
                          <a:spcPts val="0"/>
                        </a:spcBef>
                        <a:spcAft>
                          <a:spcPts val="0"/>
                        </a:spcAft>
                      </a:pPr>
                      <a:r>
                        <a:rPr lang="en-US" sz="1600" dirty="0">
                          <a:effectLst/>
                        </a:rPr>
                        <a:t>1:50 - 2:50</a:t>
                      </a:r>
                      <a:endParaRPr lang="en-US" sz="1600" b="1" dirty="0">
                        <a:solidFill>
                          <a:schemeClr val="tx1">
                            <a:lumMod val="85000"/>
                            <a:lumOff val="15000"/>
                          </a:schemeClr>
                        </a:solidFill>
                        <a:effectLst/>
                        <a:latin typeface="Calibri"/>
                        <a:ea typeface="Times New Roman"/>
                        <a:cs typeface="Times New Roman"/>
                      </a:endParaRPr>
                    </a:p>
                  </a:txBody>
                  <a:tcPr marL="182880" marR="57150" marT="57150" marB="57150" anchor="ctr"/>
                </a:tc>
                <a:tc>
                  <a:txBody>
                    <a:bodyPr/>
                    <a:lstStyle/>
                    <a:p>
                      <a:pPr marL="0" marR="0" algn="l">
                        <a:lnSpc>
                          <a:spcPct val="115000"/>
                        </a:lnSpc>
                        <a:spcBef>
                          <a:spcPts val="0"/>
                        </a:spcBef>
                        <a:spcAft>
                          <a:spcPts val="0"/>
                        </a:spcAft>
                      </a:pPr>
                      <a:r>
                        <a:rPr lang="en-US" sz="1600" dirty="0">
                          <a:effectLst/>
                        </a:rPr>
                        <a:t>Period 4</a:t>
                      </a:r>
                      <a:endParaRPr lang="en-US" sz="1600" b="0" dirty="0">
                        <a:solidFill>
                          <a:schemeClr val="tx1">
                            <a:lumMod val="85000"/>
                            <a:lumOff val="15000"/>
                          </a:schemeClr>
                        </a:solidFill>
                        <a:effectLst/>
                        <a:latin typeface="Calibri"/>
                        <a:ea typeface="Times New Roman"/>
                        <a:cs typeface="Times New Roman"/>
                      </a:endParaRPr>
                    </a:p>
                  </a:txBody>
                  <a:tcPr marL="182880" marR="57150" marT="57150" marB="57150" anchor="ctr"/>
                </a:tc>
                <a:extLst>
                  <a:ext uri="{0D108BD9-81ED-4DB2-BD59-A6C34878D82A}">
                    <a16:rowId xmlns:a16="http://schemas.microsoft.com/office/drawing/2014/main" val="10007"/>
                  </a:ext>
                </a:extLst>
              </a:tr>
              <a:tr h="524934">
                <a:tc>
                  <a:txBody>
                    <a:bodyPr/>
                    <a:lstStyle/>
                    <a:p>
                      <a:pPr marL="0" marR="0" algn="l">
                        <a:lnSpc>
                          <a:spcPct val="115000"/>
                        </a:lnSpc>
                        <a:spcBef>
                          <a:spcPts val="0"/>
                        </a:spcBef>
                        <a:spcAft>
                          <a:spcPts val="0"/>
                        </a:spcAft>
                      </a:pPr>
                      <a:r>
                        <a:rPr lang="en-US" sz="1600" dirty="0">
                          <a:effectLst/>
                        </a:rPr>
                        <a:t>2:50</a:t>
                      </a:r>
                      <a:endParaRPr lang="en-US" sz="1600" b="1" dirty="0">
                        <a:solidFill>
                          <a:schemeClr val="tx1">
                            <a:lumMod val="85000"/>
                            <a:lumOff val="15000"/>
                          </a:schemeClr>
                        </a:solidFill>
                        <a:effectLst/>
                        <a:latin typeface="Calibri"/>
                        <a:ea typeface="Times New Roman"/>
                        <a:cs typeface="Times New Roman"/>
                      </a:endParaRPr>
                    </a:p>
                  </a:txBody>
                  <a:tcPr marL="182880" marR="57150" marT="57150" marB="57150" anchor="ctr"/>
                </a:tc>
                <a:tc>
                  <a:txBody>
                    <a:bodyPr/>
                    <a:lstStyle/>
                    <a:p>
                      <a:pPr marL="0" marR="0" algn="l">
                        <a:lnSpc>
                          <a:spcPct val="115000"/>
                        </a:lnSpc>
                        <a:spcBef>
                          <a:spcPts val="0"/>
                        </a:spcBef>
                        <a:spcAft>
                          <a:spcPts val="0"/>
                        </a:spcAft>
                      </a:pPr>
                      <a:r>
                        <a:rPr lang="en-US" sz="1600" dirty="0">
                          <a:effectLst/>
                        </a:rPr>
                        <a:t>Grades 3-5 </a:t>
                      </a:r>
                      <a:endParaRPr lang="en-US" sz="1600" b="0" dirty="0">
                        <a:solidFill>
                          <a:schemeClr val="tx1">
                            <a:lumMod val="85000"/>
                            <a:lumOff val="15000"/>
                          </a:schemeClr>
                        </a:solidFill>
                        <a:effectLst/>
                        <a:latin typeface="Calibri"/>
                        <a:ea typeface="Times New Roman"/>
                        <a:cs typeface="Times New Roman"/>
                      </a:endParaRPr>
                    </a:p>
                  </a:txBody>
                  <a:tcPr marL="182880" marR="57150" marT="57150" marB="57150" anchor="ctr"/>
                </a:tc>
                <a:extLst>
                  <a:ext uri="{0D108BD9-81ED-4DB2-BD59-A6C34878D82A}">
                    <a16:rowId xmlns:a16="http://schemas.microsoft.com/office/drawing/2014/main" val="10008"/>
                  </a:ext>
                </a:extLst>
              </a:tr>
              <a:tr h="524934">
                <a:tc>
                  <a:txBody>
                    <a:bodyPr/>
                    <a:lstStyle/>
                    <a:p>
                      <a:pPr marL="0" marR="0" algn="l">
                        <a:lnSpc>
                          <a:spcPct val="115000"/>
                        </a:lnSpc>
                        <a:spcBef>
                          <a:spcPts val="0"/>
                        </a:spcBef>
                        <a:spcAft>
                          <a:spcPts val="0"/>
                        </a:spcAft>
                      </a:pPr>
                      <a:endParaRPr lang="en-US" sz="1600" b="1" dirty="0">
                        <a:solidFill>
                          <a:schemeClr val="tx1">
                            <a:lumMod val="85000"/>
                            <a:lumOff val="15000"/>
                          </a:schemeClr>
                        </a:solidFill>
                        <a:effectLst/>
                        <a:latin typeface="Calibri"/>
                        <a:ea typeface="Times New Roman"/>
                        <a:cs typeface="Times New Roman"/>
                      </a:endParaRPr>
                    </a:p>
                  </a:txBody>
                  <a:tcPr marL="182880" marR="57150" marT="57150" marB="57150" anchor="ctr"/>
                </a:tc>
                <a:tc>
                  <a:txBody>
                    <a:bodyPr/>
                    <a:lstStyle/>
                    <a:p>
                      <a:pPr marL="0" marR="0" algn="l">
                        <a:lnSpc>
                          <a:spcPct val="115000"/>
                        </a:lnSpc>
                        <a:spcBef>
                          <a:spcPts val="0"/>
                        </a:spcBef>
                        <a:spcAft>
                          <a:spcPts val="1000"/>
                        </a:spcAft>
                      </a:pPr>
                      <a:endParaRPr lang="en-US" sz="1600" b="0" dirty="0">
                        <a:solidFill>
                          <a:schemeClr val="tx1">
                            <a:lumMod val="85000"/>
                            <a:lumOff val="15000"/>
                          </a:schemeClr>
                        </a:solidFill>
                        <a:effectLst/>
                        <a:latin typeface="Calibri"/>
                        <a:ea typeface="Times New Roman"/>
                        <a:cs typeface="Times New Roman"/>
                      </a:endParaRPr>
                    </a:p>
                  </a:txBody>
                  <a:tcPr marL="182880" marR="57150" marT="57150" marB="57150" anchor="ctr"/>
                </a:tc>
                <a:extLst>
                  <a:ext uri="{0D108BD9-81ED-4DB2-BD59-A6C34878D82A}">
                    <a16:rowId xmlns:a16="http://schemas.microsoft.com/office/drawing/2014/main" val="10009"/>
                  </a:ext>
                </a:extLst>
              </a:tr>
              <a:tr h="524934">
                <a:tc>
                  <a:txBody>
                    <a:bodyPr/>
                    <a:lstStyle/>
                    <a:p>
                      <a:pPr marL="0" marR="0" algn="l">
                        <a:lnSpc>
                          <a:spcPct val="115000"/>
                        </a:lnSpc>
                        <a:spcBef>
                          <a:spcPts val="0"/>
                        </a:spcBef>
                        <a:spcAft>
                          <a:spcPts val="0"/>
                        </a:spcAft>
                      </a:pPr>
                      <a:r>
                        <a:rPr lang="en-US" sz="1600" b="0" dirty="0">
                          <a:solidFill>
                            <a:schemeClr val="dk1"/>
                          </a:solidFill>
                          <a:effectLst/>
                          <a:latin typeface="+mn-lt"/>
                          <a:ea typeface="+mn-ea"/>
                          <a:cs typeface="+mn-cs"/>
                        </a:rPr>
                        <a:t>Wednesday</a:t>
                      </a:r>
                      <a:endParaRPr lang="en-US" sz="1600" b="1" dirty="0">
                        <a:solidFill>
                          <a:schemeClr val="tx1">
                            <a:lumMod val="85000"/>
                            <a:lumOff val="15000"/>
                          </a:schemeClr>
                        </a:solidFill>
                        <a:effectLst/>
                        <a:latin typeface="Calibri"/>
                        <a:ea typeface="Times New Roman"/>
                        <a:cs typeface="Times New Roman"/>
                      </a:endParaRPr>
                    </a:p>
                  </a:txBody>
                  <a:tcPr marL="182880" marR="57150" marT="57150" marB="57150" anchor="ctr"/>
                </a:tc>
                <a:tc>
                  <a:txBody>
                    <a:bodyPr/>
                    <a:lstStyle/>
                    <a:p>
                      <a:pPr marL="0" marR="0" algn="l">
                        <a:lnSpc>
                          <a:spcPct val="115000"/>
                        </a:lnSpc>
                        <a:spcBef>
                          <a:spcPts val="0"/>
                        </a:spcBef>
                        <a:spcAft>
                          <a:spcPts val="0"/>
                        </a:spcAft>
                      </a:pPr>
                      <a:r>
                        <a:rPr lang="en-US" sz="1600" dirty="0">
                          <a:effectLst/>
                        </a:rPr>
                        <a:t>School is Dismissed at 11:35</a:t>
                      </a:r>
                      <a:endParaRPr lang="en-US" sz="1600" b="0" dirty="0">
                        <a:solidFill>
                          <a:schemeClr val="tx1">
                            <a:lumMod val="85000"/>
                            <a:lumOff val="15000"/>
                          </a:schemeClr>
                        </a:solidFill>
                        <a:effectLst/>
                        <a:latin typeface="Calibri"/>
                        <a:ea typeface="Times New Roman"/>
                        <a:cs typeface="Times New Roman"/>
                      </a:endParaRPr>
                    </a:p>
                  </a:txBody>
                  <a:tcPr marL="182880" marR="57150" marT="57150" marB="57150" anchor="ctr"/>
                </a:tc>
                <a:extLst>
                  <a:ext uri="{0D108BD9-81ED-4DB2-BD59-A6C34878D82A}">
                    <a16:rowId xmlns:a16="http://schemas.microsoft.com/office/drawing/2014/main" val="10010"/>
                  </a:ext>
                </a:extLst>
              </a:tr>
            </a:tbl>
          </a:graphicData>
        </a:graphic>
      </p:graphicFrame>
      <p:sp>
        <p:nvSpPr>
          <p:cNvPr id="4" name="Text Placeholder 3"/>
          <p:cNvSpPr>
            <a:spLocks noGrp="1"/>
          </p:cNvSpPr>
          <p:nvPr>
            <p:ph type="body" sz="half" idx="2"/>
          </p:nvPr>
        </p:nvSpPr>
        <p:spPr/>
        <p:txBody>
          <a:bodyPr/>
          <a:lstStyle/>
          <a:p>
            <a:r>
              <a:rPr lang="en-US" dirty="0"/>
              <a:t>This is what a typical day in our school looks like.</a:t>
            </a:r>
          </a:p>
        </p:txBody>
      </p:sp>
    </p:spTree>
    <p:extLst>
      <p:ext uri="{BB962C8B-B14F-4D97-AF65-F5344CB8AC3E}">
        <p14:creationId xmlns:p14="http://schemas.microsoft.com/office/powerpoint/2010/main" val="177207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681288" y="165020"/>
            <a:ext cx="9360418" cy="2263258"/>
          </a:xfrm>
        </p:spPr>
        <p:txBody>
          <a:bodyPr anchor="b">
            <a:normAutofit/>
          </a:bodyPr>
          <a:lstStyle/>
          <a:p>
            <a:r>
              <a:rPr lang="en-US" altLang="en-US"/>
              <a:t>Our Mission Statement</a:t>
            </a:r>
            <a:endParaRPr lang="en-CA"/>
          </a:p>
        </p:txBody>
      </p:sp>
      <p:sp>
        <p:nvSpPr>
          <p:cNvPr id="6" name="Subtitle 5"/>
          <p:cNvSpPr>
            <a:spLocks noGrp="1"/>
          </p:cNvSpPr>
          <p:nvPr>
            <p:ph type="subTitle" idx="1"/>
          </p:nvPr>
        </p:nvSpPr>
        <p:spPr>
          <a:xfrm>
            <a:off x="3903329" y="2476917"/>
            <a:ext cx="6916336" cy="1771600"/>
          </a:xfrm>
        </p:spPr>
        <p:txBody>
          <a:bodyPr>
            <a:normAutofit/>
          </a:bodyPr>
          <a:lstStyle/>
          <a:p>
            <a:pPr marL="45720" indent="0">
              <a:lnSpc>
                <a:spcPct val="90000"/>
              </a:lnSpc>
              <a:spcAft>
                <a:spcPts val="600"/>
              </a:spcAft>
              <a:buNone/>
            </a:pPr>
            <a:r>
              <a:rPr lang="en-US" altLang="en-US" sz="3700" i="1"/>
              <a:t>…to develop our minds, our hearts and our bodies to be the best</a:t>
            </a:r>
            <a:r>
              <a:rPr lang="en-US" altLang="en-US" sz="3700" b="1" i="1"/>
              <a:t> “me”</a:t>
            </a:r>
            <a:r>
              <a:rPr lang="en-US" altLang="en-US" sz="3700" i="1"/>
              <a:t> that we can be.</a:t>
            </a:r>
          </a:p>
          <a:p>
            <a:pPr>
              <a:lnSpc>
                <a:spcPct val="90000"/>
              </a:lnSpc>
              <a:spcAft>
                <a:spcPts val="600"/>
              </a:spcAft>
            </a:pPr>
            <a:endParaRPr lang="en-CA" sz="3700"/>
          </a:p>
        </p:txBody>
      </p:sp>
    </p:spTree>
    <p:extLst>
      <p:ext uri="{BB962C8B-B14F-4D97-AF65-F5344CB8AC3E}">
        <p14:creationId xmlns:p14="http://schemas.microsoft.com/office/powerpoint/2010/main" val="245344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About Our School</a:t>
            </a:r>
          </a:p>
        </p:txBody>
      </p:sp>
      <p:sp>
        <p:nvSpPr>
          <p:cNvPr id="4" name="Content Placeholder 3"/>
          <p:cNvSpPr>
            <a:spLocks noGrp="1"/>
          </p:cNvSpPr>
          <p:nvPr>
            <p:ph sz="half" idx="1"/>
          </p:nvPr>
        </p:nvSpPr>
        <p:spPr>
          <a:xfrm>
            <a:off x="1524000" y="1317164"/>
            <a:ext cx="4480560" cy="4580049"/>
          </a:xfrm>
        </p:spPr>
        <p:txBody>
          <a:bodyPr>
            <a:normAutofit/>
          </a:bodyPr>
          <a:lstStyle/>
          <a:p>
            <a:r>
              <a:rPr lang="en-US" dirty="0"/>
              <a:t>The teachers:  </a:t>
            </a:r>
          </a:p>
          <a:p>
            <a:pPr lvl="1"/>
            <a:r>
              <a:rPr lang="en-US" sz="2000" dirty="0"/>
              <a:t>Mrs. Daley  Grades K-1</a:t>
            </a:r>
          </a:p>
          <a:p>
            <a:pPr lvl="1"/>
            <a:r>
              <a:rPr lang="en-US" sz="2000" dirty="0"/>
              <a:t>Ms. Wesenberg  Grades 2-3</a:t>
            </a:r>
          </a:p>
          <a:p>
            <a:pPr lvl="1"/>
            <a:r>
              <a:rPr lang="en-US" sz="2000" dirty="0"/>
              <a:t>Ms. Jaimie  Grades 4-5</a:t>
            </a:r>
          </a:p>
          <a:p>
            <a:pPr lvl="1"/>
            <a:r>
              <a:rPr lang="en-US" sz="2000" dirty="0"/>
              <a:t>Mrs. Lee  Word Work (Grades 2-3, 4-5)  and Mindful Moments with K-1</a:t>
            </a:r>
          </a:p>
          <a:p>
            <a:pPr marL="365760" lvl="1" indent="0">
              <a:buNone/>
            </a:pPr>
            <a:r>
              <a:rPr lang="en-US" sz="2000" dirty="0"/>
              <a:t>Support Staff:  </a:t>
            </a:r>
          </a:p>
          <a:p>
            <a:pPr lvl="1"/>
            <a:r>
              <a:rPr lang="en-US" sz="2000" dirty="0"/>
              <a:t>EA:  Bonnie Wiseman</a:t>
            </a:r>
          </a:p>
          <a:p>
            <a:pPr lvl="1"/>
            <a:r>
              <a:rPr lang="en-US" sz="2000" dirty="0"/>
              <a:t>Admin Assistant:  Dalene Scott</a:t>
            </a:r>
          </a:p>
          <a:p>
            <a:pPr lvl="1"/>
            <a:r>
              <a:rPr lang="en-US" sz="2000" dirty="0"/>
              <a:t>Custodian:  Kevin Jagoe</a:t>
            </a:r>
          </a:p>
          <a:p>
            <a:pPr marL="365760" lvl="1" indent="0">
              <a:buNone/>
            </a:pPr>
            <a:endParaRPr lang="en-US" dirty="0"/>
          </a:p>
        </p:txBody>
      </p:sp>
    </p:spTree>
    <p:extLst>
      <p:ext uri="{BB962C8B-B14F-4D97-AF65-F5344CB8AC3E}">
        <p14:creationId xmlns:p14="http://schemas.microsoft.com/office/powerpoint/2010/main" val="81009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Communication </a:t>
            </a:r>
          </a:p>
        </p:txBody>
      </p:sp>
      <p:sp>
        <p:nvSpPr>
          <p:cNvPr id="2" name="Content Placeholder 1"/>
          <p:cNvSpPr>
            <a:spLocks noGrp="1"/>
          </p:cNvSpPr>
          <p:nvPr>
            <p:ph idx="4294967295"/>
          </p:nvPr>
        </p:nvSpPr>
        <p:spPr>
          <a:xfrm>
            <a:off x="1524001" y="1533526"/>
            <a:ext cx="9144000" cy="4068763"/>
          </a:xfrm>
          <a:prstGeom prst="rect">
            <a:avLst/>
          </a:prstGeom>
        </p:spPr>
        <p:txBody>
          <a:bodyPr/>
          <a:lstStyle/>
          <a:p>
            <a:pPr lvl="0"/>
            <a:r>
              <a:rPr lang="en-US" dirty="0"/>
              <a:t>By phone:  547-7440</a:t>
            </a:r>
          </a:p>
          <a:p>
            <a:pPr lvl="0"/>
            <a:r>
              <a:rPr lang="en-US" dirty="0"/>
              <a:t>School web site:  </a:t>
            </a:r>
            <a:r>
              <a:rPr lang="en-US" dirty="0">
                <a:hlinkClick r:id="rId2"/>
              </a:rPr>
              <a:t>www.je.nbed.nb.ca</a:t>
            </a:r>
            <a:endParaRPr lang="en-US" dirty="0"/>
          </a:p>
          <a:p>
            <a:pPr lvl="0"/>
            <a:r>
              <a:rPr lang="en-US" dirty="0"/>
              <a:t>School Messenger:  messages over phone and email</a:t>
            </a:r>
          </a:p>
          <a:p>
            <a:pPr lvl="0"/>
            <a:r>
              <a:rPr lang="en-US" dirty="0"/>
              <a:t>Classroom Communicators for each grade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School Community</a:t>
            </a:r>
          </a:p>
        </p:txBody>
      </p:sp>
      <p:sp>
        <p:nvSpPr>
          <p:cNvPr id="2" name="Content Placeholder 1"/>
          <p:cNvSpPr>
            <a:spLocks noGrp="1"/>
          </p:cNvSpPr>
          <p:nvPr>
            <p:ph idx="4294967295"/>
          </p:nvPr>
        </p:nvSpPr>
        <p:spPr>
          <a:xfrm>
            <a:off x="1524001" y="1533526"/>
            <a:ext cx="9144000" cy="4068763"/>
          </a:xfrm>
          <a:prstGeom prst="rect">
            <a:avLst/>
          </a:prstGeom>
        </p:spPr>
        <p:txBody>
          <a:bodyPr/>
          <a:lstStyle/>
          <a:p>
            <a:pPr lvl="0"/>
            <a:r>
              <a:rPr lang="en-US" dirty="0"/>
              <a:t>The manner in which we conduct ourselves at school help us get along with each other: </a:t>
            </a:r>
          </a:p>
          <a:p>
            <a:pPr lvl="1"/>
            <a:r>
              <a:rPr lang="en-US" dirty="0"/>
              <a:t>Trustworthiness</a:t>
            </a:r>
          </a:p>
          <a:p>
            <a:pPr lvl="1"/>
            <a:r>
              <a:rPr lang="en-US" dirty="0"/>
              <a:t>Respect</a:t>
            </a:r>
          </a:p>
          <a:p>
            <a:pPr lvl="1"/>
            <a:r>
              <a:rPr lang="en-US" dirty="0"/>
              <a:t>Responsibility</a:t>
            </a:r>
          </a:p>
          <a:p>
            <a:pPr lvl="1"/>
            <a:r>
              <a:rPr lang="en-US" dirty="0"/>
              <a:t>Fairness</a:t>
            </a:r>
          </a:p>
          <a:p>
            <a:pPr lvl="1"/>
            <a:r>
              <a:rPr lang="en-US" dirty="0"/>
              <a:t>Community</a:t>
            </a:r>
          </a:p>
          <a:p>
            <a:pPr lvl="1"/>
            <a:r>
              <a:rPr lang="en-US" dirty="0"/>
              <a:t>Caring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Playground Code of Conduct</a:t>
            </a:r>
          </a:p>
        </p:txBody>
      </p:sp>
      <p:pic>
        <p:nvPicPr>
          <p:cNvPr id="2078" name="Picture 30" descr="sw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125" y="2347682"/>
            <a:ext cx="733425" cy="971550"/>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descr="MMj028367200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09840" y="3770460"/>
            <a:ext cx="581025"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b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668" y="5568571"/>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79" name="8345555" descr="playground equipment: 3D Illustration of motley playground on white background">
            <a:hlinkClick r:id="rId5"/>
          </p:cNvPr>
          <p:cNvPicPr>
            <a:picLocks noChangeAspect="1" noChangeArrowheads="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1461891" y="1817023"/>
            <a:ext cx="1820863" cy="13604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2"/>
          <p:cNvSpPr>
            <a:spLocks noChangeArrowheads="1"/>
          </p:cNvSpPr>
          <p:nvPr/>
        </p:nvSpPr>
        <p:spPr bwMode="auto">
          <a:xfrm>
            <a:off x="3004648" y="177641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20" name="Rectangle 33"/>
          <p:cNvSpPr>
            <a:spLocks noChangeArrowheads="1"/>
          </p:cNvSpPr>
          <p:nvPr/>
        </p:nvSpPr>
        <p:spPr bwMode="auto">
          <a:xfrm>
            <a:off x="3883208" y="1672786"/>
            <a:ext cx="3634328"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0000"/>
                </a:solidFill>
                <a:effectLst/>
                <a:latin typeface="Berlin Sans FB" panose="020E0602020502020306" pitchFamily="34" charset="0"/>
                <a:ea typeface="Times New Roman" panose="02020603050405020304" pitchFamily="18" charset="0"/>
                <a:cs typeface="Tahoma" panose="020B0604030504040204" pitchFamily="34" charset="0"/>
              </a:rPr>
              <a:t>Be Respectful and Kind</a:t>
            </a:r>
            <a:endParaRPr kumimoji="0" lang="en-CA"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34"/>
          <p:cNvSpPr>
            <a:spLocks noChangeArrowheads="1"/>
          </p:cNvSpPr>
          <p:nvPr/>
        </p:nvSpPr>
        <p:spPr bwMode="auto">
          <a:xfrm>
            <a:off x="4072103" y="2919608"/>
            <a:ext cx="304923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0000"/>
                </a:solidFill>
                <a:effectLst/>
                <a:latin typeface="Pooh" charset="0"/>
                <a:ea typeface="Times New Roman" panose="02020603050405020304" pitchFamily="18" charset="0"/>
                <a:cs typeface="Tahoma" panose="020B0604030504040204" pitchFamily="34" charset="0"/>
              </a:rPr>
              <a:t>         </a:t>
            </a:r>
            <a:endParaRPr kumimoji="0" lang="en-CA"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0000"/>
                </a:solidFill>
                <a:effectLst/>
                <a:latin typeface="Berlin Sans FB" panose="020E0602020502020306" pitchFamily="34" charset="0"/>
                <a:ea typeface="Times New Roman" panose="02020603050405020304" pitchFamily="18" charset="0"/>
                <a:cs typeface="Tahoma" panose="020B0604030504040204" pitchFamily="34" charset="0"/>
              </a:rPr>
              <a:t>Hands off/Feet off  </a:t>
            </a:r>
            <a:endParaRPr kumimoji="0" lang="en-CA"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2800" b="0" i="0" u="none" strike="noStrike" cap="none" normalizeH="0" baseline="0" dirty="0">
              <a:ln>
                <a:noFill/>
              </a:ln>
              <a:solidFill>
                <a:schemeClr val="tx1"/>
              </a:solidFill>
              <a:effectLst/>
              <a:latin typeface="Arial" panose="020B0604020202020204" pitchFamily="34" charset="0"/>
            </a:endParaRPr>
          </a:p>
        </p:txBody>
      </p:sp>
      <p:sp>
        <p:nvSpPr>
          <p:cNvPr id="22" name="Rectangle 35"/>
          <p:cNvSpPr>
            <a:spLocks noChangeArrowheads="1"/>
          </p:cNvSpPr>
          <p:nvPr/>
        </p:nvSpPr>
        <p:spPr bwMode="auto">
          <a:xfrm>
            <a:off x="3216868" y="4629407"/>
            <a:ext cx="558999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0000"/>
                </a:solidFill>
                <a:effectLst/>
                <a:latin typeface="Berlin Sans FB" panose="020E0602020502020306" pitchFamily="34" charset="0"/>
                <a:ea typeface="Times New Roman" panose="02020603050405020304" pitchFamily="18" charset="0"/>
                <a:cs typeface="Tahoma" panose="020B0604030504040204" pitchFamily="34" charset="0"/>
              </a:rPr>
              <a:t>Use playground equipment properly</a:t>
            </a:r>
            <a:endParaRPr kumimoji="0" lang="en-CA"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
        <p:nvSpPr>
          <p:cNvPr id="23" name="Rectangle 36"/>
          <p:cNvSpPr>
            <a:spLocks noChangeArrowheads="1"/>
          </p:cNvSpPr>
          <p:nvPr/>
        </p:nvSpPr>
        <p:spPr bwMode="auto">
          <a:xfrm>
            <a:off x="3579231" y="5754430"/>
            <a:ext cx="4442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0000"/>
                </a:solidFill>
                <a:effectLst/>
                <a:latin typeface="Berlin Sans FB" panose="020E0602020502020306" pitchFamily="34" charset="0"/>
                <a:ea typeface="Times New Roman" panose="02020603050405020304" pitchFamily="18" charset="0"/>
                <a:cs typeface="Tahoma" panose="020B0604030504040204" pitchFamily="34" charset="0"/>
              </a:rPr>
              <a:t>Stay in designated play area</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8847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4000" dirty="0"/>
              <a:t>Homework</a:t>
            </a:r>
            <a:endParaRPr lang="en-CA" sz="4000" dirty="0"/>
          </a:p>
        </p:txBody>
      </p:sp>
      <p:sp>
        <p:nvSpPr>
          <p:cNvPr id="3" name="Content Placeholder 2"/>
          <p:cNvSpPr>
            <a:spLocks noGrp="1"/>
          </p:cNvSpPr>
          <p:nvPr>
            <p:ph idx="1"/>
          </p:nvPr>
        </p:nvSpPr>
        <p:spPr/>
        <p:txBody>
          <a:bodyPr/>
          <a:lstStyle/>
          <a:p>
            <a:r>
              <a:rPr lang="en-US" altLang="en-US" sz="3200" b="1" dirty="0"/>
              <a:t>15 minutes of reading every night</a:t>
            </a:r>
            <a:r>
              <a:rPr lang="en-US" altLang="en-US" sz="3200" dirty="0"/>
              <a:t>.</a:t>
            </a:r>
          </a:p>
          <a:p>
            <a:r>
              <a:rPr lang="en-US" altLang="en-US" sz="3200" dirty="0"/>
              <a:t>A Communicator goes home on </a:t>
            </a:r>
            <a:r>
              <a:rPr lang="en-US" altLang="en-US" sz="3200" b="1" dirty="0"/>
              <a:t>Monday</a:t>
            </a:r>
            <a:endParaRPr lang="en-US" altLang="en-US" sz="3200" dirty="0"/>
          </a:p>
          <a:p>
            <a:pPr marL="45720" indent="0">
              <a:buNone/>
            </a:pPr>
            <a:endParaRPr lang="en-CA" dirty="0"/>
          </a:p>
        </p:txBody>
      </p:sp>
    </p:spTree>
    <p:extLst>
      <p:ext uri="{BB962C8B-B14F-4D97-AF65-F5344CB8AC3E}">
        <p14:creationId xmlns:p14="http://schemas.microsoft.com/office/powerpoint/2010/main" val="389501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20D0D3A-9AE6-4D0B-B18A-D57038E002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433</Words>
  <Application>Microsoft Office PowerPoint</Application>
  <PresentationFormat>Widescreen</PresentationFormat>
  <Paragraphs>67</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Berlin Sans FB</vt:lpstr>
      <vt:lpstr>Calibri</vt:lpstr>
      <vt:lpstr>Cambria</vt:lpstr>
      <vt:lpstr>Pooh</vt:lpstr>
      <vt:lpstr>Back to School 16x9</vt:lpstr>
      <vt:lpstr>Welcome to Meet the Teacher Night!</vt:lpstr>
      <vt:lpstr>Welcome to our “Open House!”</vt:lpstr>
      <vt:lpstr>School Schedule</vt:lpstr>
      <vt:lpstr>Our Mission Statement</vt:lpstr>
      <vt:lpstr>Learn About Our School</vt:lpstr>
      <vt:lpstr>Communication </vt:lpstr>
      <vt:lpstr>School Community</vt:lpstr>
      <vt:lpstr>Playground Code of Conduct</vt:lpstr>
      <vt:lpstr>Homework</vt:lpstr>
      <vt:lpstr>A few important notes</vt:lpstr>
      <vt:lpstr>Let’s Have a Great Year!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2020-09-23T18:06:00Z</dcterms:created>
  <dcterms:modified xsi:type="dcterms:W3CDTF">2020-09-23T18:06:44Z</dcterms:modified>
</cp:coreProperties>
</file>